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Cabin"/>
      <p:regular r:id="rId23"/>
      <p:bold r:id="rId24"/>
      <p:italic r:id="rId25"/>
      <p:boldItalic r:id="rId26"/>
    </p:embeddedFont>
    <p:embeddedFont>
      <p:font typeface="Bebas Neu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Cabin-bold.fntdata"/><Relationship Id="rId23" Type="http://schemas.openxmlformats.org/officeDocument/2006/relationships/font" Target="fonts/Cabi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bin-boldItalic.fntdata"/><Relationship Id="rId25" Type="http://schemas.openxmlformats.org/officeDocument/2006/relationships/font" Target="fonts/Cabin-italic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14f8466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14f8466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14f8466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14f8466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1a384c3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1a384c3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14f8466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714f8466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20075" y="1249925"/>
            <a:ext cx="38121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7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0075" y="3501025"/>
            <a:ext cx="22461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793062" y="2462175"/>
            <a:ext cx="2016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793062" y="2757000"/>
            <a:ext cx="2016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2" type="title"/>
          </p:nvPr>
        </p:nvSpPr>
        <p:spPr>
          <a:xfrm>
            <a:off x="3664186" y="2462175"/>
            <a:ext cx="2016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664186" y="2757000"/>
            <a:ext cx="2016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4" type="title"/>
          </p:nvPr>
        </p:nvSpPr>
        <p:spPr>
          <a:xfrm>
            <a:off x="6334638" y="2462175"/>
            <a:ext cx="2016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11"/>
          <p:cNvSpPr txBox="1"/>
          <p:nvPr>
            <p:ph idx="5" type="subTitle"/>
          </p:nvPr>
        </p:nvSpPr>
        <p:spPr>
          <a:xfrm>
            <a:off x="6334638" y="2757000"/>
            <a:ext cx="2016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6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2130399" y="1135147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2"/>
          <p:cNvSpPr txBox="1"/>
          <p:nvPr>
            <p:ph idx="1" type="subTitle"/>
          </p:nvPr>
        </p:nvSpPr>
        <p:spPr>
          <a:xfrm>
            <a:off x="2130399" y="1454337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2" type="title"/>
          </p:nvPr>
        </p:nvSpPr>
        <p:spPr>
          <a:xfrm>
            <a:off x="6351501" y="1135147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2"/>
          <p:cNvSpPr txBox="1"/>
          <p:nvPr>
            <p:ph idx="3" type="subTitle"/>
          </p:nvPr>
        </p:nvSpPr>
        <p:spPr>
          <a:xfrm>
            <a:off x="6351501" y="1439075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4" type="title"/>
          </p:nvPr>
        </p:nvSpPr>
        <p:spPr>
          <a:xfrm>
            <a:off x="2130399" y="2981345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2"/>
          <p:cNvSpPr txBox="1"/>
          <p:nvPr>
            <p:ph idx="5" type="subTitle"/>
          </p:nvPr>
        </p:nvSpPr>
        <p:spPr>
          <a:xfrm>
            <a:off x="2130399" y="3285272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6" type="title"/>
          </p:nvPr>
        </p:nvSpPr>
        <p:spPr>
          <a:xfrm>
            <a:off x="6351501" y="2981345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2"/>
          <p:cNvSpPr txBox="1"/>
          <p:nvPr>
            <p:ph idx="7" type="subTitle"/>
          </p:nvPr>
        </p:nvSpPr>
        <p:spPr>
          <a:xfrm>
            <a:off x="6351501" y="3285272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8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894556" y="1148456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894556" y="1379181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title"/>
          </p:nvPr>
        </p:nvSpPr>
        <p:spPr>
          <a:xfrm>
            <a:off x="3608031" y="1143700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3608031" y="1374425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4" type="title"/>
          </p:nvPr>
        </p:nvSpPr>
        <p:spPr>
          <a:xfrm>
            <a:off x="894556" y="2982226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894556" y="3225476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3608031" y="2982225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3608031" y="3225476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8" type="title"/>
          </p:nvPr>
        </p:nvSpPr>
        <p:spPr>
          <a:xfrm>
            <a:off x="6164156" y="1143700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3"/>
          <p:cNvSpPr txBox="1"/>
          <p:nvPr>
            <p:ph idx="9" type="subTitle"/>
          </p:nvPr>
        </p:nvSpPr>
        <p:spPr>
          <a:xfrm>
            <a:off x="6164156" y="1374425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3" type="title"/>
          </p:nvPr>
        </p:nvSpPr>
        <p:spPr>
          <a:xfrm>
            <a:off x="6164156" y="2982226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3"/>
          <p:cNvSpPr txBox="1"/>
          <p:nvPr>
            <p:ph idx="14" type="subTitle"/>
          </p:nvPr>
        </p:nvSpPr>
        <p:spPr>
          <a:xfrm>
            <a:off x="6164156" y="3225476"/>
            <a:ext cx="2133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774275" y="3444875"/>
            <a:ext cx="4572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884362" y="2903088"/>
            <a:ext cx="28731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884362" y="4109963"/>
            <a:ext cx="28731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5386537" y="2903088"/>
            <a:ext cx="28731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4" type="subTitle"/>
          </p:nvPr>
        </p:nvSpPr>
        <p:spPr>
          <a:xfrm>
            <a:off x="5386537" y="4109950"/>
            <a:ext cx="28731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5" type="subTitle"/>
          </p:nvPr>
        </p:nvSpPr>
        <p:spPr>
          <a:xfrm>
            <a:off x="884362" y="3196075"/>
            <a:ext cx="28731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6" type="subTitle"/>
          </p:nvPr>
        </p:nvSpPr>
        <p:spPr>
          <a:xfrm>
            <a:off x="5386537" y="3196075"/>
            <a:ext cx="28731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718175" y="539613"/>
            <a:ext cx="39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050625" y="785700"/>
            <a:ext cx="4446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17"/>
          <p:cNvSpPr txBox="1"/>
          <p:nvPr>
            <p:ph idx="2" type="title"/>
          </p:nvPr>
        </p:nvSpPr>
        <p:spPr>
          <a:xfrm>
            <a:off x="1646775" y="904800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2463750" y="1984150"/>
            <a:ext cx="4216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791601" y="3054279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2" type="subTitle"/>
          </p:nvPr>
        </p:nvSpPr>
        <p:spPr>
          <a:xfrm>
            <a:off x="5743249" y="3054279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3" type="subTitle"/>
          </p:nvPr>
        </p:nvSpPr>
        <p:spPr>
          <a:xfrm>
            <a:off x="791601" y="3332004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4" type="subTitle"/>
          </p:nvPr>
        </p:nvSpPr>
        <p:spPr>
          <a:xfrm>
            <a:off x="5743249" y="3332004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629500" y="1419750"/>
            <a:ext cx="4674600" cy="23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050625" y="2827625"/>
            <a:ext cx="4446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20"/>
          <p:cNvSpPr txBox="1"/>
          <p:nvPr>
            <p:ph idx="2" type="title"/>
          </p:nvPr>
        </p:nvSpPr>
        <p:spPr>
          <a:xfrm>
            <a:off x="1646775" y="2946725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2463750" y="4026075"/>
            <a:ext cx="4216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1970387" y="2217209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5896160" y="2217209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3" type="subTitle"/>
          </p:nvPr>
        </p:nvSpPr>
        <p:spPr>
          <a:xfrm>
            <a:off x="1970387" y="2530335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4" type="subTitle"/>
          </p:nvPr>
        </p:nvSpPr>
        <p:spPr>
          <a:xfrm>
            <a:off x="5896160" y="2530335"/>
            <a:ext cx="25659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5" type="subTitle"/>
          </p:nvPr>
        </p:nvSpPr>
        <p:spPr>
          <a:xfrm>
            <a:off x="1970375" y="2867075"/>
            <a:ext cx="2214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6" type="subTitle"/>
          </p:nvPr>
        </p:nvSpPr>
        <p:spPr>
          <a:xfrm>
            <a:off x="5896150" y="2867075"/>
            <a:ext cx="2214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1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20000" y="535100"/>
            <a:ext cx="38520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20000" y="1455700"/>
            <a:ext cx="34347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720000" y="3502157"/>
            <a:ext cx="3434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/>
        </p:nvSpPr>
        <p:spPr>
          <a:xfrm>
            <a:off x="720000" y="3863975"/>
            <a:ext cx="38520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/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713225" y="1083500"/>
            <a:ext cx="77175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722700" y="1233175"/>
            <a:ext cx="3849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722700" y="2803075"/>
            <a:ext cx="3849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hasCustomPrompt="1" type="title"/>
          </p:nvPr>
        </p:nvSpPr>
        <p:spPr>
          <a:xfrm>
            <a:off x="1583700" y="1106125"/>
            <a:ext cx="5976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2580750" y="3008650"/>
            <a:ext cx="3982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680628" y="3802509"/>
            <a:ext cx="1755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680028" y="4139703"/>
            <a:ext cx="17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2" type="title"/>
          </p:nvPr>
        </p:nvSpPr>
        <p:spPr>
          <a:xfrm>
            <a:off x="4702002" y="3802509"/>
            <a:ext cx="1755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" name="Google Shape;17;p4"/>
          <p:cNvSpPr txBox="1"/>
          <p:nvPr>
            <p:ph idx="3" type="subTitle"/>
          </p:nvPr>
        </p:nvSpPr>
        <p:spPr>
          <a:xfrm>
            <a:off x="4699452" y="4139703"/>
            <a:ext cx="176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4" type="title"/>
          </p:nvPr>
        </p:nvSpPr>
        <p:spPr>
          <a:xfrm>
            <a:off x="2690340" y="3802509"/>
            <a:ext cx="1755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" name="Google Shape;19;p4"/>
          <p:cNvSpPr txBox="1"/>
          <p:nvPr>
            <p:ph idx="5" type="subTitle"/>
          </p:nvPr>
        </p:nvSpPr>
        <p:spPr>
          <a:xfrm>
            <a:off x="2687790" y="4139703"/>
            <a:ext cx="176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6" type="title"/>
          </p:nvPr>
        </p:nvSpPr>
        <p:spPr>
          <a:xfrm>
            <a:off x="6713665" y="3802509"/>
            <a:ext cx="1755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" name="Google Shape;21;p4"/>
          <p:cNvSpPr txBox="1"/>
          <p:nvPr>
            <p:ph idx="7" type="subTitle"/>
          </p:nvPr>
        </p:nvSpPr>
        <p:spPr>
          <a:xfrm>
            <a:off x="6711115" y="4139703"/>
            <a:ext cx="176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8" type="title"/>
          </p:nvPr>
        </p:nvSpPr>
        <p:spPr>
          <a:xfrm>
            <a:off x="1191078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4"/>
          <p:cNvSpPr txBox="1"/>
          <p:nvPr>
            <p:ph idx="9" type="title"/>
          </p:nvPr>
        </p:nvSpPr>
        <p:spPr>
          <a:xfrm>
            <a:off x="5212452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4"/>
          <p:cNvSpPr txBox="1"/>
          <p:nvPr>
            <p:ph idx="13" type="title"/>
          </p:nvPr>
        </p:nvSpPr>
        <p:spPr>
          <a:xfrm>
            <a:off x="3200790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4"/>
          <p:cNvSpPr txBox="1"/>
          <p:nvPr>
            <p:ph idx="14" type="title"/>
          </p:nvPr>
        </p:nvSpPr>
        <p:spPr>
          <a:xfrm>
            <a:off x="7224115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4"/>
          <p:cNvSpPr txBox="1"/>
          <p:nvPr>
            <p:ph idx="15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31375" y="2337531"/>
            <a:ext cx="388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5880475" y="1024525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5070325" y="3354840"/>
            <a:ext cx="2806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977575" y="2734875"/>
            <a:ext cx="44532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3977575" y="2020313"/>
            <a:ext cx="445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2213173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720000" y="2517100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title"/>
          </p:nvPr>
        </p:nvSpPr>
        <p:spPr>
          <a:xfrm>
            <a:off x="6452579" y="2213173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" name="Google Shape;38;p7"/>
          <p:cNvSpPr txBox="1"/>
          <p:nvPr>
            <p:ph idx="3" type="subTitle"/>
          </p:nvPr>
        </p:nvSpPr>
        <p:spPr>
          <a:xfrm>
            <a:off x="6452577" y="2517100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4" type="title"/>
          </p:nvPr>
        </p:nvSpPr>
        <p:spPr>
          <a:xfrm>
            <a:off x="720000" y="3722773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" name="Google Shape;40;p7"/>
          <p:cNvSpPr txBox="1"/>
          <p:nvPr>
            <p:ph idx="5" type="subTitle"/>
          </p:nvPr>
        </p:nvSpPr>
        <p:spPr>
          <a:xfrm>
            <a:off x="720000" y="4026700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6" type="title"/>
          </p:nvPr>
        </p:nvSpPr>
        <p:spPr>
          <a:xfrm>
            <a:off x="6452579" y="3722773"/>
            <a:ext cx="1978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" name="Google Shape;42;p7"/>
          <p:cNvSpPr txBox="1"/>
          <p:nvPr>
            <p:ph idx="7" type="subTitle"/>
          </p:nvPr>
        </p:nvSpPr>
        <p:spPr>
          <a:xfrm>
            <a:off x="6452577" y="4026700"/>
            <a:ext cx="1978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8" type="subTitle"/>
          </p:nvPr>
        </p:nvSpPr>
        <p:spPr>
          <a:xfrm>
            <a:off x="1936650" y="1381050"/>
            <a:ext cx="5270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9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713225" y="2127150"/>
            <a:ext cx="47889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2" type="title"/>
          </p:nvPr>
        </p:nvSpPr>
        <p:spPr>
          <a:xfrm>
            <a:off x="835625" y="1005450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13225" y="3647650"/>
            <a:ext cx="432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929075" y="1230505"/>
            <a:ext cx="186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929075" y="1463958"/>
            <a:ext cx="18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3587350" y="1230505"/>
            <a:ext cx="186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3587353" y="1463958"/>
            <a:ext cx="18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4" type="title"/>
          </p:nvPr>
        </p:nvSpPr>
        <p:spPr>
          <a:xfrm>
            <a:off x="6245627" y="1230505"/>
            <a:ext cx="186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6245625" y="1463958"/>
            <a:ext cx="18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6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1054975" y="3774700"/>
            <a:ext cx="1846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1054975" y="4035450"/>
            <a:ext cx="184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2" type="title"/>
          </p:nvPr>
        </p:nvSpPr>
        <p:spPr>
          <a:xfrm>
            <a:off x="1570375" y="1239350"/>
            <a:ext cx="815400" cy="7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0"/>
          <p:cNvSpPr txBox="1"/>
          <p:nvPr>
            <p:ph idx="3" type="title"/>
          </p:nvPr>
        </p:nvSpPr>
        <p:spPr>
          <a:xfrm>
            <a:off x="3648900" y="3774700"/>
            <a:ext cx="1846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" name="Google Shape;62;p10"/>
          <p:cNvSpPr txBox="1"/>
          <p:nvPr>
            <p:ph idx="4" type="subTitle"/>
          </p:nvPr>
        </p:nvSpPr>
        <p:spPr>
          <a:xfrm>
            <a:off x="3648900" y="4035450"/>
            <a:ext cx="184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5" type="title"/>
          </p:nvPr>
        </p:nvSpPr>
        <p:spPr>
          <a:xfrm>
            <a:off x="4164300" y="1239350"/>
            <a:ext cx="815400" cy="7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0"/>
          <p:cNvSpPr txBox="1"/>
          <p:nvPr>
            <p:ph idx="6" type="title"/>
          </p:nvPr>
        </p:nvSpPr>
        <p:spPr>
          <a:xfrm>
            <a:off x="6242825" y="3774700"/>
            <a:ext cx="1846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10"/>
          <p:cNvSpPr txBox="1"/>
          <p:nvPr>
            <p:ph idx="7" type="subTitle"/>
          </p:nvPr>
        </p:nvSpPr>
        <p:spPr>
          <a:xfrm>
            <a:off x="6242825" y="4035450"/>
            <a:ext cx="184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8" type="title"/>
          </p:nvPr>
        </p:nvSpPr>
        <p:spPr>
          <a:xfrm>
            <a:off x="6758225" y="1239350"/>
            <a:ext cx="815400" cy="7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0"/>
          <p:cNvSpPr txBox="1"/>
          <p:nvPr>
            <p:ph idx="9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3252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340475"/>
            <a:ext cx="7717500" cy="3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ctrTitle"/>
          </p:nvPr>
        </p:nvSpPr>
        <p:spPr>
          <a:xfrm>
            <a:off x="820075" y="1249925"/>
            <a:ext cx="38121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700"/>
              <a:t>FASHION DESCRIPTION </a:t>
            </a:r>
            <a:r>
              <a:rPr lang="en" sz="3700"/>
              <a:t>GENERATOR</a:t>
            </a:r>
            <a:r>
              <a:rPr lang="en"/>
              <a:t>.</a:t>
            </a:r>
            <a:endParaRPr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820075" y="3501025"/>
            <a:ext cx="22461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Naomie Marciano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6440" l="21732" r="1691" t="16983"/>
          <a:stretch/>
        </p:blipFill>
        <p:spPr>
          <a:xfrm>
            <a:off x="5692950" y="-17165"/>
            <a:ext cx="3451051" cy="517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4800100" y="-17175"/>
            <a:ext cx="1297500" cy="517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2116" l="25721" r="25711" t="2106"/>
          <a:stretch/>
        </p:blipFill>
        <p:spPr>
          <a:xfrm>
            <a:off x="4975600" y="2064300"/>
            <a:ext cx="946500" cy="1314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7"/>
          <p:cNvSpPr txBox="1"/>
          <p:nvPr/>
        </p:nvSpPr>
        <p:spPr>
          <a:xfrm rot="-5400000">
            <a:off x="4756750" y="969875"/>
            <a:ext cx="1384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@modernclothing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 rot="-5400000">
            <a:off x="4756750" y="3960325"/>
            <a:ext cx="1384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@modernclothing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63" name="Google Shape;163;p27"/>
          <p:cNvGrpSpPr/>
          <p:nvPr/>
        </p:nvGrpSpPr>
        <p:grpSpPr>
          <a:xfrm>
            <a:off x="456890" y="283172"/>
            <a:ext cx="512664" cy="512664"/>
            <a:chOff x="1190625" y="238125"/>
            <a:chExt cx="5210000" cy="5210000"/>
          </a:xfrm>
        </p:grpSpPr>
        <p:sp>
          <p:nvSpPr>
            <p:cNvPr id="164" name="Google Shape;164;p27"/>
            <p:cNvSpPr/>
            <p:nvPr/>
          </p:nvSpPr>
          <p:spPr>
            <a:xfrm>
              <a:off x="1274125" y="321625"/>
              <a:ext cx="5042975" cy="5042975"/>
            </a:xfrm>
            <a:custGeom>
              <a:rect b="b" l="l" r="r" t="t"/>
              <a:pathLst>
                <a:path extrusionOk="0" h="201719" w="201719">
                  <a:moveTo>
                    <a:pt x="100887" y="1"/>
                  </a:moveTo>
                  <a:cubicBezTo>
                    <a:pt x="45186" y="1"/>
                    <a:pt x="1" y="45186"/>
                    <a:pt x="1" y="100887"/>
                  </a:cubicBezTo>
                  <a:cubicBezTo>
                    <a:pt x="1" y="156588"/>
                    <a:pt x="45186" y="201719"/>
                    <a:pt x="100887" y="201719"/>
                  </a:cubicBezTo>
                  <a:cubicBezTo>
                    <a:pt x="156588" y="201719"/>
                    <a:pt x="201719" y="156588"/>
                    <a:pt x="201719" y="100887"/>
                  </a:cubicBezTo>
                  <a:cubicBezTo>
                    <a:pt x="201719" y="45186"/>
                    <a:pt x="156588" y="1"/>
                    <a:pt x="100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1190625" y="238125"/>
              <a:ext cx="5210000" cy="5210000"/>
            </a:xfrm>
            <a:custGeom>
              <a:rect b="b" l="l" r="r" t="t"/>
              <a:pathLst>
                <a:path extrusionOk="0" h="208400" w="208400">
                  <a:moveTo>
                    <a:pt x="104227" y="6737"/>
                  </a:moveTo>
                  <a:cubicBezTo>
                    <a:pt x="157957" y="6737"/>
                    <a:pt x="201718" y="50443"/>
                    <a:pt x="201718" y="104227"/>
                  </a:cubicBezTo>
                  <a:cubicBezTo>
                    <a:pt x="201718" y="157957"/>
                    <a:pt x="157957" y="201718"/>
                    <a:pt x="104227" y="201718"/>
                  </a:cubicBezTo>
                  <a:cubicBezTo>
                    <a:pt x="50443" y="201718"/>
                    <a:pt x="6737" y="157957"/>
                    <a:pt x="6737" y="104227"/>
                  </a:cubicBezTo>
                  <a:cubicBezTo>
                    <a:pt x="6737" y="50443"/>
                    <a:pt x="50443" y="6737"/>
                    <a:pt x="104227" y="6737"/>
                  </a:cubicBezTo>
                  <a:close/>
                  <a:moveTo>
                    <a:pt x="104227" y="0"/>
                  </a:moveTo>
                  <a:cubicBezTo>
                    <a:pt x="46774" y="0"/>
                    <a:pt x="0" y="46774"/>
                    <a:pt x="0" y="104227"/>
                  </a:cubicBezTo>
                  <a:cubicBezTo>
                    <a:pt x="0" y="161681"/>
                    <a:pt x="46774" y="208400"/>
                    <a:pt x="104227" y="208400"/>
                  </a:cubicBezTo>
                  <a:cubicBezTo>
                    <a:pt x="161681" y="208400"/>
                    <a:pt x="208400" y="161681"/>
                    <a:pt x="208400" y="104227"/>
                  </a:cubicBezTo>
                  <a:cubicBezTo>
                    <a:pt x="208400" y="46774"/>
                    <a:pt x="161681" y="0"/>
                    <a:pt x="104227" y="0"/>
                  </a:cubicBezTo>
                  <a:close/>
                </a:path>
              </a:pathLst>
            </a:custGeom>
            <a:solidFill>
              <a:srgbClr val="21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4327575" y="1759350"/>
              <a:ext cx="464200" cy="465575"/>
            </a:xfrm>
            <a:custGeom>
              <a:rect b="b" l="l" r="r" t="t"/>
              <a:pathLst>
                <a:path extrusionOk="0" h="18623" w="18568">
                  <a:moveTo>
                    <a:pt x="9256" y="0"/>
                  </a:moveTo>
                  <a:cubicBezTo>
                    <a:pt x="4108" y="0"/>
                    <a:pt x="0" y="4163"/>
                    <a:pt x="0" y="9311"/>
                  </a:cubicBezTo>
                  <a:cubicBezTo>
                    <a:pt x="0" y="14460"/>
                    <a:pt x="4108" y="18622"/>
                    <a:pt x="9256" y="18622"/>
                  </a:cubicBezTo>
                  <a:cubicBezTo>
                    <a:pt x="14405" y="18622"/>
                    <a:pt x="18567" y="14460"/>
                    <a:pt x="18567" y="9311"/>
                  </a:cubicBezTo>
                  <a:cubicBezTo>
                    <a:pt x="18567" y="4163"/>
                    <a:pt x="14405" y="0"/>
                    <a:pt x="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791275" y="1759350"/>
              <a:ext cx="465550" cy="465575"/>
            </a:xfrm>
            <a:custGeom>
              <a:rect b="b" l="l" r="r" t="t"/>
              <a:pathLst>
                <a:path extrusionOk="0" h="18623" w="18622">
                  <a:moveTo>
                    <a:pt x="9311" y="0"/>
                  </a:moveTo>
                  <a:cubicBezTo>
                    <a:pt x="4163" y="0"/>
                    <a:pt x="0" y="4163"/>
                    <a:pt x="0" y="9311"/>
                  </a:cubicBezTo>
                  <a:cubicBezTo>
                    <a:pt x="0" y="14460"/>
                    <a:pt x="4163" y="18622"/>
                    <a:pt x="9311" y="18622"/>
                  </a:cubicBezTo>
                  <a:cubicBezTo>
                    <a:pt x="14459" y="18622"/>
                    <a:pt x="18622" y="14460"/>
                    <a:pt x="18622" y="9311"/>
                  </a:cubicBezTo>
                  <a:cubicBezTo>
                    <a:pt x="18622" y="4163"/>
                    <a:pt x="14459" y="0"/>
                    <a:pt x="9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3073325" y="3229925"/>
              <a:ext cx="1400775" cy="701075"/>
            </a:xfrm>
            <a:custGeom>
              <a:rect b="b" l="l" r="r" t="t"/>
              <a:pathLst>
                <a:path extrusionOk="0" h="28043" w="56031">
                  <a:moveTo>
                    <a:pt x="1" y="0"/>
                  </a:moveTo>
                  <a:cubicBezTo>
                    <a:pt x="56" y="15446"/>
                    <a:pt x="12543" y="27988"/>
                    <a:pt x="27988" y="28043"/>
                  </a:cubicBezTo>
                  <a:cubicBezTo>
                    <a:pt x="43433" y="27988"/>
                    <a:pt x="55976" y="15500"/>
                    <a:pt x="56030" y="0"/>
                  </a:cubicBezTo>
                  <a:lnTo>
                    <a:pt x="52635" y="0"/>
                  </a:lnTo>
                  <a:cubicBezTo>
                    <a:pt x="52635" y="13638"/>
                    <a:pt x="41626" y="24647"/>
                    <a:pt x="27988" y="24647"/>
                  </a:cubicBezTo>
                  <a:cubicBezTo>
                    <a:pt x="14405" y="24647"/>
                    <a:pt x="3342" y="13638"/>
                    <a:pt x="3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629500" y="270700"/>
            <a:ext cx="46746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User Input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user provides either a fashion keyword (e.g. “beige oversized blazer”) or an image of a clothing item.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Attribute Extraction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system extracts key product attributes such as color, clothing type, and material (image-based detection is optional).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Generative Description Module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extracted attributes are passed to a text generation model (e.g. DistilGPT2), which produces a first draft of the product description.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28" l="-15539" r="15540" t="39"/>
          <a:stretch/>
        </p:blipFill>
        <p:spPr>
          <a:xfrm>
            <a:off x="5713293" y="0"/>
            <a:ext cx="3430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>
            <a:off x="5333500" y="-17175"/>
            <a:ext cx="1297500" cy="517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 b="3729" l="0" r="0" t="3720"/>
          <a:stretch/>
        </p:blipFill>
        <p:spPr>
          <a:xfrm>
            <a:off x="5509000" y="2064300"/>
            <a:ext cx="946500" cy="1314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36"/>
          <p:cNvSpPr txBox="1"/>
          <p:nvPr/>
        </p:nvSpPr>
        <p:spPr>
          <a:xfrm rot="-5400000">
            <a:off x="5290150" y="969875"/>
            <a:ext cx="1384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@modernclothing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 rot="-5400000">
            <a:off x="5290150" y="3960325"/>
            <a:ext cx="1384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@modernclothing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629500" y="291525"/>
            <a:ext cx="7210800" cy="47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 quality checker runs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Grammar/spelling analysis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Readability assessment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Ethical filter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description is passed through an ethical filter</a:t>
            </a:r>
            <a:endParaRPr sz="15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Detects and blocks stereotypes,sensitive language, or discriminatory terms</a:t>
            </a:r>
            <a:endParaRPr sz="15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. Output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final text is returned to the user, clean and market-ready</a:t>
            </a:r>
            <a:endParaRPr sz="15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 b="51384" l="0" r="0" t="6418"/>
          <a:stretch/>
        </p:blipFill>
        <p:spPr>
          <a:xfrm>
            <a:off x="0" y="5136"/>
            <a:ext cx="9144003" cy="25717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Google Shape;289;p38"/>
          <p:cNvSpPr txBox="1"/>
          <p:nvPr>
            <p:ph type="title"/>
          </p:nvPr>
        </p:nvSpPr>
        <p:spPr>
          <a:xfrm>
            <a:off x="3050625" y="2827625"/>
            <a:ext cx="4446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OUTPUT.</a:t>
            </a:r>
            <a:endParaRPr/>
          </a:p>
        </p:txBody>
      </p:sp>
      <p:sp>
        <p:nvSpPr>
          <p:cNvPr id="290" name="Google Shape;290;p38"/>
          <p:cNvSpPr txBox="1"/>
          <p:nvPr>
            <p:ph idx="2" type="title"/>
          </p:nvPr>
        </p:nvSpPr>
        <p:spPr>
          <a:xfrm>
            <a:off x="1646775" y="2946725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1" name="Google Shape;291;p38"/>
          <p:cNvSpPr txBox="1"/>
          <p:nvPr>
            <p:ph idx="1" type="subTitle"/>
          </p:nvPr>
        </p:nvSpPr>
        <p:spPr>
          <a:xfrm>
            <a:off x="2463750" y="4026075"/>
            <a:ext cx="4216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0050"/>
            <a:ext cx="8839204" cy="373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629500" y="687200"/>
            <a:ext cx="4674600" cy="30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BLEU Score (0.0071):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Very low overlap of exact word sequences between generated and reference texts, indicating poor match in wording and phrasing.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ROUGE-L Score (0.1905):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Slightly better, showing some shared phrases or word order similarity, but overall still low similarity.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Interpretation: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Generated descriptions differ substantially from the reference, suggesting room for improvement in generating more accurate or faithful text.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777" y="3184350"/>
            <a:ext cx="5023650" cy="13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680628" y="3802509"/>
            <a:ext cx="1755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74" name="Google Shape;174;p28"/>
          <p:cNvSpPr txBox="1"/>
          <p:nvPr>
            <p:ph idx="2" type="title"/>
          </p:nvPr>
        </p:nvSpPr>
        <p:spPr>
          <a:xfrm>
            <a:off x="4702000" y="3546050"/>
            <a:ext cx="2232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/>
              <a:t>     </a:t>
            </a:r>
            <a:r>
              <a:rPr lang="en"/>
              <a:t>STEPS</a:t>
            </a:r>
            <a:endParaRPr/>
          </a:p>
        </p:txBody>
      </p:sp>
      <p:sp>
        <p:nvSpPr>
          <p:cNvPr id="175" name="Google Shape;175;p28"/>
          <p:cNvSpPr txBox="1"/>
          <p:nvPr>
            <p:ph idx="4" type="title"/>
          </p:nvPr>
        </p:nvSpPr>
        <p:spPr>
          <a:xfrm>
            <a:off x="2690351" y="3802500"/>
            <a:ext cx="1890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76" name="Google Shape;176;p28"/>
          <p:cNvSpPr txBox="1"/>
          <p:nvPr>
            <p:ph idx="6" type="title"/>
          </p:nvPr>
        </p:nvSpPr>
        <p:spPr>
          <a:xfrm>
            <a:off x="6713665" y="3802509"/>
            <a:ext cx="17556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77" name="Google Shape;177;p28"/>
          <p:cNvSpPr txBox="1"/>
          <p:nvPr>
            <p:ph idx="15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24648" r="24642" t="0"/>
          <a:stretch/>
        </p:blipFill>
        <p:spPr>
          <a:xfrm>
            <a:off x="799128" y="1216444"/>
            <a:ext cx="1518600" cy="210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21816" l="0" r="36820" t="19711"/>
          <a:stretch/>
        </p:blipFill>
        <p:spPr>
          <a:xfrm>
            <a:off x="2808840" y="1216444"/>
            <a:ext cx="1518600" cy="210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3719" l="0" r="0" t="3728"/>
          <a:stretch/>
        </p:blipFill>
        <p:spPr>
          <a:xfrm>
            <a:off x="4820502" y="1216444"/>
            <a:ext cx="1518600" cy="210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6">
            <a:alphaModFix/>
          </a:blip>
          <a:srcRect b="3651" l="0" r="0" t="3661"/>
          <a:stretch/>
        </p:blipFill>
        <p:spPr>
          <a:xfrm>
            <a:off x="6832165" y="1216444"/>
            <a:ext cx="1518600" cy="210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8"/>
          <p:cNvSpPr txBox="1"/>
          <p:nvPr>
            <p:ph idx="8" type="title"/>
          </p:nvPr>
        </p:nvSpPr>
        <p:spPr>
          <a:xfrm>
            <a:off x="1191078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" name="Google Shape;183;p28"/>
          <p:cNvSpPr txBox="1"/>
          <p:nvPr>
            <p:ph idx="9" type="title"/>
          </p:nvPr>
        </p:nvSpPr>
        <p:spPr>
          <a:xfrm>
            <a:off x="5212452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4" name="Google Shape;184;p28"/>
          <p:cNvSpPr txBox="1"/>
          <p:nvPr>
            <p:ph idx="13" type="title"/>
          </p:nvPr>
        </p:nvSpPr>
        <p:spPr>
          <a:xfrm>
            <a:off x="3200790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5" name="Google Shape;185;p28"/>
          <p:cNvSpPr txBox="1"/>
          <p:nvPr>
            <p:ph idx="14" type="title"/>
          </p:nvPr>
        </p:nvSpPr>
        <p:spPr>
          <a:xfrm>
            <a:off x="7224115" y="3022321"/>
            <a:ext cx="7347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86" name="Google Shape;186;p28"/>
          <p:cNvGrpSpPr/>
          <p:nvPr/>
        </p:nvGrpSpPr>
        <p:grpSpPr>
          <a:xfrm>
            <a:off x="456890" y="283172"/>
            <a:ext cx="512664" cy="512664"/>
            <a:chOff x="1190625" y="238125"/>
            <a:chExt cx="5210000" cy="5210000"/>
          </a:xfrm>
        </p:grpSpPr>
        <p:sp>
          <p:nvSpPr>
            <p:cNvPr id="187" name="Google Shape;187;p28"/>
            <p:cNvSpPr/>
            <p:nvPr/>
          </p:nvSpPr>
          <p:spPr>
            <a:xfrm>
              <a:off x="1274125" y="321625"/>
              <a:ext cx="5042975" cy="5042975"/>
            </a:xfrm>
            <a:custGeom>
              <a:rect b="b" l="l" r="r" t="t"/>
              <a:pathLst>
                <a:path extrusionOk="0" h="201719" w="201719">
                  <a:moveTo>
                    <a:pt x="100887" y="1"/>
                  </a:moveTo>
                  <a:cubicBezTo>
                    <a:pt x="45186" y="1"/>
                    <a:pt x="1" y="45186"/>
                    <a:pt x="1" y="100887"/>
                  </a:cubicBezTo>
                  <a:cubicBezTo>
                    <a:pt x="1" y="156588"/>
                    <a:pt x="45186" y="201719"/>
                    <a:pt x="100887" y="201719"/>
                  </a:cubicBezTo>
                  <a:cubicBezTo>
                    <a:pt x="156588" y="201719"/>
                    <a:pt x="201719" y="156588"/>
                    <a:pt x="201719" y="100887"/>
                  </a:cubicBezTo>
                  <a:cubicBezTo>
                    <a:pt x="201719" y="45186"/>
                    <a:pt x="156588" y="1"/>
                    <a:pt x="100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1190625" y="238125"/>
              <a:ext cx="5210000" cy="5210000"/>
            </a:xfrm>
            <a:custGeom>
              <a:rect b="b" l="l" r="r" t="t"/>
              <a:pathLst>
                <a:path extrusionOk="0" h="208400" w="208400">
                  <a:moveTo>
                    <a:pt x="104227" y="6737"/>
                  </a:moveTo>
                  <a:cubicBezTo>
                    <a:pt x="157957" y="6737"/>
                    <a:pt x="201718" y="50443"/>
                    <a:pt x="201718" y="104227"/>
                  </a:cubicBezTo>
                  <a:cubicBezTo>
                    <a:pt x="201718" y="157957"/>
                    <a:pt x="157957" y="201718"/>
                    <a:pt x="104227" y="201718"/>
                  </a:cubicBezTo>
                  <a:cubicBezTo>
                    <a:pt x="50443" y="201718"/>
                    <a:pt x="6737" y="157957"/>
                    <a:pt x="6737" y="104227"/>
                  </a:cubicBezTo>
                  <a:cubicBezTo>
                    <a:pt x="6737" y="50443"/>
                    <a:pt x="50443" y="6737"/>
                    <a:pt x="104227" y="6737"/>
                  </a:cubicBezTo>
                  <a:close/>
                  <a:moveTo>
                    <a:pt x="104227" y="0"/>
                  </a:moveTo>
                  <a:cubicBezTo>
                    <a:pt x="46774" y="0"/>
                    <a:pt x="0" y="46774"/>
                    <a:pt x="0" y="104227"/>
                  </a:cubicBezTo>
                  <a:cubicBezTo>
                    <a:pt x="0" y="161681"/>
                    <a:pt x="46774" y="208400"/>
                    <a:pt x="104227" y="208400"/>
                  </a:cubicBezTo>
                  <a:cubicBezTo>
                    <a:pt x="161681" y="208400"/>
                    <a:pt x="208400" y="161681"/>
                    <a:pt x="208400" y="104227"/>
                  </a:cubicBezTo>
                  <a:cubicBezTo>
                    <a:pt x="208400" y="46774"/>
                    <a:pt x="161681" y="0"/>
                    <a:pt x="104227" y="0"/>
                  </a:cubicBezTo>
                  <a:close/>
                </a:path>
              </a:pathLst>
            </a:custGeom>
            <a:solidFill>
              <a:srgbClr val="21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27575" y="1759350"/>
              <a:ext cx="464200" cy="465575"/>
            </a:xfrm>
            <a:custGeom>
              <a:rect b="b" l="l" r="r" t="t"/>
              <a:pathLst>
                <a:path extrusionOk="0" h="18623" w="18568">
                  <a:moveTo>
                    <a:pt x="9256" y="0"/>
                  </a:moveTo>
                  <a:cubicBezTo>
                    <a:pt x="4108" y="0"/>
                    <a:pt x="0" y="4163"/>
                    <a:pt x="0" y="9311"/>
                  </a:cubicBezTo>
                  <a:cubicBezTo>
                    <a:pt x="0" y="14460"/>
                    <a:pt x="4108" y="18622"/>
                    <a:pt x="9256" y="18622"/>
                  </a:cubicBezTo>
                  <a:cubicBezTo>
                    <a:pt x="14405" y="18622"/>
                    <a:pt x="18567" y="14460"/>
                    <a:pt x="18567" y="9311"/>
                  </a:cubicBezTo>
                  <a:cubicBezTo>
                    <a:pt x="18567" y="4163"/>
                    <a:pt x="14405" y="0"/>
                    <a:pt x="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91275" y="1759350"/>
              <a:ext cx="465550" cy="465575"/>
            </a:xfrm>
            <a:custGeom>
              <a:rect b="b" l="l" r="r" t="t"/>
              <a:pathLst>
                <a:path extrusionOk="0" h="18623" w="18622">
                  <a:moveTo>
                    <a:pt x="9311" y="0"/>
                  </a:moveTo>
                  <a:cubicBezTo>
                    <a:pt x="4163" y="0"/>
                    <a:pt x="0" y="4163"/>
                    <a:pt x="0" y="9311"/>
                  </a:cubicBezTo>
                  <a:cubicBezTo>
                    <a:pt x="0" y="14460"/>
                    <a:pt x="4163" y="18622"/>
                    <a:pt x="9311" y="18622"/>
                  </a:cubicBezTo>
                  <a:cubicBezTo>
                    <a:pt x="14459" y="18622"/>
                    <a:pt x="18622" y="14460"/>
                    <a:pt x="18622" y="9311"/>
                  </a:cubicBezTo>
                  <a:cubicBezTo>
                    <a:pt x="18622" y="4163"/>
                    <a:pt x="14459" y="0"/>
                    <a:pt x="9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3073325" y="3229925"/>
              <a:ext cx="1400775" cy="701075"/>
            </a:xfrm>
            <a:custGeom>
              <a:rect b="b" l="l" r="r" t="t"/>
              <a:pathLst>
                <a:path extrusionOk="0" h="28043" w="56031">
                  <a:moveTo>
                    <a:pt x="1" y="0"/>
                  </a:moveTo>
                  <a:cubicBezTo>
                    <a:pt x="56" y="15446"/>
                    <a:pt x="12543" y="27988"/>
                    <a:pt x="27988" y="28043"/>
                  </a:cubicBezTo>
                  <a:cubicBezTo>
                    <a:pt x="43433" y="27988"/>
                    <a:pt x="55976" y="15500"/>
                    <a:pt x="56030" y="0"/>
                  </a:cubicBezTo>
                  <a:lnTo>
                    <a:pt x="52635" y="0"/>
                  </a:lnTo>
                  <a:cubicBezTo>
                    <a:pt x="52635" y="13638"/>
                    <a:pt x="41626" y="24647"/>
                    <a:pt x="27988" y="24647"/>
                  </a:cubicBezTo>
                  <a:cubicBezTo>
                    <a:pt x="14405" y="24647"/>
                    <a:pt x="3342" y="13638"/>
                    <a:pt x="3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531375" y="2337516"/>
            <a:ext cx="41574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97" name="Google Shape;197;p29"/>
          <p:cNvSpPr txBox="1"/>
          <p:nvPr>
            <p:ph idx="2" type="title"/>
          </p:nvPr>
        </p:nvSpPr>
        <p:spPr>
          <a:xfrm>
            <a:off x="5880475" y="1024525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28" l="11100" r="-11100" t="39"/>
          <a:stretch/>
        </p:blipFill>
        <p:spPr>
          <a:xfrm>
            <a:off x="0" y="0"/>
            <a:ext cx="3430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2854100" y="0"/>
            <a:ext cx="1297500" cy="517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2720" l="13524" r="13523" t="29765"/>
          <a:stretch/>
        </p:blipFill>
        <p:spPr>
          <a:xfrm>
            <a:off x="3029600" y="2086850"/>
            <a:ext cx="946500" cy="1314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1" name="Google Shape;201;p29"/>
          <p:cNvGrpSpPr/>
          <p:nvPr/>
        </p:nvGrpSpPr>
        <p:grpSpPr>
          <a:xfrm>
            <a:off x="8175984" y="283172"/>
            <a:ext cx="512664" cy="512664"/>
            <a:chOff x="1190625" y="238125"/>
            <a:chExt cx="5210000" cy="5210000"/>
          </a:xfrm>
        </p:grpSpPr>
        <p:sp>
          <p:nvSpPr>
            <p:cNvPr id="202" name="Google Shape;202;p29"/>
            <p:cNvSpPr/>
            <p:nvPr/>
          </p:nvSpPr>
          <p:spPr>
            <a:xfrm>
              <a:off x="1274125" y="321625"/>
              <a:ext cx="5042975" cy="5042975"/>
            </a:xfrm>
            <a:custGeom>
              <a:rect b="b" l="l" r="r" t="t"/>
              <a:pathLst>
                <a:path extrusionOk="0" h="201719" w="201719">
                  <a:moveTo>
                    <a:pt x="100887" y="1"/>
                  </a:moveTo>
                  <a:cubicBezTo>
                    <a:pt x="45186" y="1"/>
                    <a:pt x="1" y="45186"/>
                    <a:pt x="1" y="100887"/>
                  </a:cubicBezTo>
                  <a:cubicBezTo>
                    <a:pt x="1" y="156588"/>
                    <a:pt x="45186" y="201719"/>
                    <a:pt x="100887" y="201719"/>
                  </a:cubicBezTo>
                  <a:cubicBezTo>
                    <a:pt x="156588" y="201719"/>
                    <a:pt x="201719" y="156588"/>
                    <a:pt x="201719" y="100887"/>
                  </a:cubicBezTo>
                  <a:cubicBezTo>
                    <a:pt x="201719" y="45186"/>
                    <a:pt x="156588" y="1"/>
                    <a:pt x="100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190625" y="238125"/>
              <a:ext cx="5210000" cy="5210000"/>
            </a:xfrm>
            <a:custGeom>
              <a:rect b="b" l="l" r="r" t="t"/>
              <a:pathLst>
                <a:path extrusionOk="0" h="208400" w="208400">
                  <a:moveTo>
                    <a:pt x="104227" y="6737"/>
                  </a:moveTo>
                  <a:cubicBezTo>
                    <a:pt x="157957" y="6737"/>
                    <a:pt x="201718" y="50443"/>
                    <a:pt x="201718" y="104227"/>
                  </a:cubicBezTo>
                  <a:cubicBezTo>
                    <a:pt x="201718" y="157957"/>
                    <a:pt x="157957" y="201718"/>
                    <a:pt x="104227" y="201718"/>
                  </a:cubicBezTo>
                  <a:cubicBezTo>
                    <a:pt x="50443" y="201718"/>
                    <a:pt x="6737" y="157957"/>
                    <a:pt x="6737" y="104227"/>
                  </a:cubicBezTo>
                  <a:cubicBezTo>
                    <a:pt x="6737" y="50443"/>
                    <a:pt x="50443" y="6737"/>
                    <a:pt x="104227" y="6737"/>
                  </a:cubicBezTo>
                  <a:close/>
                  <a:moveTo>
                    <a:pt x="104227" y="0"/>
                  </a:moveTo>
                  <a:cubicBezTo>
                    <a:pt x="46774" y="0"/>
                    <a:pt x="0" y="46774"/>
                    <a:pt x="0" y="104227"/>
                  </a:cubicBezTo>
                  <a:cubicBezTo>
                    <a:pt x="0" y="161681"/>
                    <a:pt x="46774" y="208400"/>
                    <a:pt x="104227" y="208400"/>
                  </a:cubicBezTo>
                  <a:cubicBezTo>
                    <a:pt x="161681" y="208400"/>
                    <a:pt x="208400" y="161681"/>
                    <a:pt x="208400" y="104227"/>
                  </a:cubicBezTo>
                  <a:cubicBezTo>
                    <a:pt x="208400" y="46774"/>
                    <a:pt x="161681" y="0"/>
                    <a:pt x="104227" y="0"/>
                  </a:cubicBezTo>
                  <a:close/>
                </a:path>
              </a:pathLst>
            </a:custGeom>
            <a:solidFill>
              <a:srgbClr val="21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4327575" y="1759350"/>
              <a:ext cx="464200" cy="465575"/>
            </a:xfrm>
            <a:custGeom>
              <a:rect b="b" l="l" r="r" t="t"/>
              <a:pathLst>
                <a:path extrusionOk="0" h="18623" w="18568">
                  <a:moveTo>
                    <a:pt x="9256" y="0"/>
                  </a:moveTo>
                  <a:cubicBezTo>
                    <a:pt x="4108" y="0"/>
                    <a:pt x="0" y="4163"/>
                    <a:pt x="0" y="9311"/>
                  </a:cubicBezTo>
                  <a:cubicBezTo>
                    <a:pt x="0" y="14460"/>
                    <a:pt x="4108" y="18622"/>
                    <a:pt x="9256" y="18622"/>
                  </a:cubicBezTo>
                  <a:cubicBezTo>
                    <a:pt x="14405" y="18622"/>
                    <a:pt x="18567" y="14460"/>
                    <a:pt x="18567" y="9311"/>
                  </a:cubicBezTo>
                  <a:cubicBezTo>
                    <a:pt x="18567" y="4163"/>
                    <a:pt x="14405" y="0"/>
                    <a:pt x="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2791275" y="1759350"/>
              <a:ext cx="465550" cy="465575"/>
            </a:xfrm>
            <a:custGeom>
              <a:rect b="b" l="l" r="r" t="t"/>
              <a:pathLst>
                <a:path extrusionOk="0" h="18623" w="18622">
                  <a:moveTo>
                    <a:pt x="9311" y="0"/>
                  </a:moveTo>
                  <a:cubicBezTo>
                    <a:pt x="4163" y="0"/>
                    <a:pt x="0" y="4163"/>
                    <a:pt x="0" y="9311"/>
                  </a:cubicBezTo>
                  <a:cubicBezTo>
                    <a:pt x="0" y="14460"/>
                    <a:pt x="4163" y="18622"/>
                    <a:pt x="9311" y="18622"/>
                  </a:cubicBezTo>
                  <a:cubicBezTo>
                    <a:pt x="14459" y="18622"/>
                    <a:pt x="18622" y="14460"/>
                    <a:pt x="18622" y="9311"/>
                  </a:cubicBezTo>
                  <a:cubicBezTo>
                    <a:pt x="18622" y="4163"/>
                    <a:pt x="14459" y="0"/>
                    <a:pt x="9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3073325" y="3229925"/>
              <a:ext cx="1400775" cy="701075"/>
            </a:xfrm>
            <a:custGeom>
              <a:rect b="b" l="l" r="r" t="t"/>
              <a:pathLst>
                <a:path extrusionOk="0" h="28043" w="56031">
                  <a:moveTo>
                    <a:pt x="1" y="0"/>
                  </a:moveTo>
                  <a:cubicBezTo>
                    <a:pt x="56" y="15446"/>
                    <a:pt x="12543" y="27988"/>
                    <a:pt x="27988" y="28043"/>
                  </a:cubicBezTo>
                  <a:cubicBezTo>
                    <a:pt x="43433" y="27988"/>
                    <a:pt x="55976" y="15500"/>
                    <a:pt x="56030" y="0"/>
                  </a:cubicBezTo>
                  <a:lnTo>
                    <a:pt x="52635" y="0"/>
                  </a:lnTo>
                  <a:cubicBezTo>
                    <a:pt x="52635" y="13638"/>
                    <a:pt x="41626" y="24647"/>
                    <a:pt x="27988" y="24647"/>
                  </a:cubicBezTo>
                  <a:cubicBezTo>
                    <a:pt x="14405" y="24647"/>
                    <a:pt x="3342" y="13638"/>
                    <a:pt x="3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20602" l="0" r="0" t="68278"/>
          <a:stretch/>
        </p:blipFill>
        <p:spPr>
          <a:xfrm>
            <a:off x="0" y="0"/>
            <a:ext cx="9144002" cy="145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713225" y="1457950"/>
            <a:ext cx="2769225" cy="3685550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941075" y="3279175"/>
            <a:ext cx="23505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1750025" y="2002263"/>
            <a:ext cx="732600" cy="73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0" y="1232900"/>
            <a:ext cx="9144000" cy="5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1878226" y="2130457"/>
            <a:ext cx="476194" cy="476194"/>
            <a:chOff x="1190625" y="238125"/>
            <a:chExt cx="5210000" cy="5210000"/>
          </a:xfrm>
        </p:grpSpPr>
        <p:sp>
          <p:nvSpPr>
            <p:cNvPr id="217" name="Google Shape;217;p30"/>
            <p:cNvSpPr/>
            <p:nvPr/>
          </p:nvSpPr>
          <p:spPr>
            <a:xfrm>
              <a:off x="1274125" y="321625"/>
              <a:ext cx="5042975" cy="5042975"/>
            </a:xfrm>
            <a:custGeom>
              <a:rect b="b" l="l" r="r" t="t"/>
              <a:pathLst>
                <a:path extrusionOk="0" h="201719" w="201719">
                  <a:moveTo>
                    <a:pt x="100887" y="1"/>
                  </a:moveTo>
                  <a:cubicBezTo>
                    <a:pt x="45186" y="1"/>
                    <a:pt x="1" y="45186"/>
                    <a:pt x="1" y="100887"/>
                  </a:cubicBezTo>
                  <a:cubicBezTo>
                    <a:pt x="1" y="156588"/>
                    <a:pt x="45186" y="201719"/>
                    <a:pt x="100887" y="201719"/>
                  </a:cubicBezTo>
                  <a:cubicBezTo>
                    <a:pt x="156588" y="201719"/>
                    <a:pt x="201719" y="156588"/>
                    <a:pt x="201719" y="100887"/>
                  </a:cubicBezTo>
                  <a:cubicBezTo>
                    <a:pt x="201719" y="45186"/>
                    <a:pt x="156588" y="1"/>
                    <a:pt x="100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190625" y="238125"/>
              <a:ext cx="5210000" cy="5210000"/>
            </a:xfrm>
            <a:custGeom>
              <a:rect b="b" l="l" r="r" t="t"/>
              <a:pathLst>
                <a:path extrusionOk="0" h="208400" w="208400">
                  <a:moveTo>
                    <a:pt x="104227" y="6737"/>
                  </a:moveTo>
                  <a:cubicBezTo>
                    <a:pt x="157957" y="6737"/>
                    <a:pt x="201718" y="50443"/>
                    <a:pt x="201718" y="104227"/>
                  </a:cubicBezTo>
                  <a:cubicBezTo>
                    <a:pt x="201718" y="157957"/>
                    <a:pt x="157957" y="201718"/>
                    <a:pt x="104227" y="201718"/>
                  </a:cubicBezTo>
                  <a:cubicBezTo>
                    <a:pt x="50443" y="201718"/>
                    <a:pt x="6737" y="157957"/>
                    <a:pt x="6737" y="104227"/>
                  </a:cubicBezTo>
                  <a:cubicBezTo>
                    <a:pt x="6737" y="50443"/>
                    <a:pt x="50443" y="6737"/>
                    <a:pt x="104227" y="6737"/>
                  </a:cubicBezTo>
                  <a:close/>
                  <a:moveTo>
                    <a:pt x="104227" y="0"/>
                  </a:moveTo>
                  <a:cubicBezTo>
                    <a:pt x="46774" y="0"/>
                    <a:pt x="0" y="46774"/>
                    <a:pt x="0" y="104227"/>
                  </a:cubicBezTo>
                  <a:cubicBezTo>
                    <a:pt x="0" y="161681"/>
                    <a:pt x="46774" y="208400"/>
                    <a:pt x="104227" y="208400"/>
                  </a:cubicBezTo>
                  <a:cubicBezTo>
                    <a:pt x="161681" y="208400"/>
                    <a:pt x="208400" y="161681"/>
                    <a:pt x="208400" y="104227"/>
                  </a:cubicBezTo>
                  <a:cubicBezTo>
                    <a:pt x="208400" y="46774"/>
                    <a:pt x="161681" y="0"/>
                    <a:pt x="104227" y="0"/>
                  </a:cubicBezTo>
                  <a:close/>
                </a:path>
              </a:pathLst>
            </a:custGeom>
            <a:solidFill>
              <a:srgbClr val="21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4327575" y="1759350"/>
              <a:ext cx="464200" cy="465575"/>
            </a:xfrm>
            <a:custGeom>
              <a:rect b="b" l="l" r="r" t="t"/>
              <a:pathLst>
                <a:path extrusionOk="0" h="18623" w="18568">
                  <a:moveTo>
                    <a:pt x="9256" y="0"/>
                  </a:moveTo>
                  <a:cubicBezTo>
                    <a:pt x="4108" y="0"/>
                    <a:pt x="0" y="4163"/>
                    <a:pt x="0" y="9311"/>
                  </a:cubicBezTo>
                  <a:cubicBezTo>
                    <a:pt x="0" y="14460"/>
                    <a:pt x="4108" y="18622"/>
                    <a:pt x="9256" y="18622"/>
                  </a:cubicBezTo>
                  <a:cubicBezTo>
                    <a:pt x="14405" y="18622"/>
                    <a:pt x="18567" y="14460"/>
                    <a:pt x="18567" y="9311"/>
                  </a:cubicBezTo>
                  <a:cubicBezTo>
                    <a:pt x="18567" y="4163"/>
                    <a:pt x="14405" y="0"/>
                    <a:pt x="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791275" y="1759350"/>
              <a:ext cx="465550" cy="465575"/>
            </a:xfrm>
            <a:custGeom>
              <a:rect b="b" l="l" r="r" t="t"/>
              <a:pathLst>
                <a:path extrusionOk="0" h="18623" w="18622">
                  <a:moveTo>
                    <a:pt x="9311" y="0"/>
                  </a:moveTo>
                  <a:cubicBezTo>
                    <a:pt x="4163" y="0"/>
                    <a:pt x="0" y="4163"/>
                    <a:pt x="0" y="9311"/>
                  </a:cubicBezTo>
                  <a:cubicBezTo>
                    <a:pt x="0" y="14460"/>
                    <a:pt x="4163" y="18622"/>
                    <a:pt x="9311" y="18622"/>
                  </a:cubicBezTo>
                  <a:cubicBezTo>
                    <a:pt x="14459" y="18622"/>
                    <a:pt x="18622" y="14460"/>
                    <a:pt x="18622" y="9311"/>
                  </a:cubicBezTo>
                  <a:cubicBezTo>
                    <a:pt x="18622" y="4163"/>
                    <a:pt x="14459" y="0"/>
                    <a:pt x="9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073325" y="3229925"/>
              <a:ext cx="1400775" cy="701075"/>
            </a:xfrm>
            <a:custGeom>
              <a:rect b="b" l="l" r="r" t="t"/>
              <a:pathLst>
                <a:path extrusionOk="0" h="28043" w="56031">
                  <a:moveTo>
                    <a:pt x="1" y="0"/>
                  </a:moveTo>
                  <a:cubicBezTo>
                    <a:pt x="56" y="15446"/>
                    <a:pt x="12543" y="27988"/>
                    <a:pt x="27988" y="28043"/>
                  </a:cubicBezTo>
                  <a:cubicBezTo>
                    <a:pt x="43433" y="27988"/>
                    <a:pt x="55976" y="15500"/>
                    <a:pt x="56030" y="0"/>
                  </a:cubicBezTo>
                  <a:lnTo>
                    <a:pt x="52635" y="0"/>
                  </a:lnTo>
                  <a:cubicBezTo>
                    <a:pt x="52635" y="13638"/>
                    <a:pt x="41626" y="24647"/>
                    <a:pt x="27988" y="24647"/>
                  </a:cubicBezTo>
                  <a:cubicBezTo>
                    <a:pt x="14405" y="24647"/>
                    <a:pt x="3342" y="13638"/>
                    <a:pt x="3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30"/>
          <p:cNvSpPr txBox="1"/>
          <p:nvPr>
            <p:ph type="title"/>
          </p:nvPr>
        </p:nvSpPr>
        <p:spPr>
          <a:xfrm>
            <a:off x="3977575" y="2020313"/>
            <a:ext cx="445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977575" y="2550925"/>
            <a:ext cx="44532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a lightweight, automated Generative AI pipeline that 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high-quality fashion product descriptions from images or keywords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efficiently on CPU-only machines (</a:t>
            </a:r>
            <a:r>
              <a:rPr lang="en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Suitable for lightweight deployments)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for fashion e-commerce and content creators seeking scalable, responsible content generation.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idx="9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pSp>
        <p:nvGrpSpPr>
          <p:cNvPr id="229" name="Google Shape;229;p31"/>
          <p:cNvGrpSpPr/>
          <p:nvPr/>
        </p:nvGrpSpPr>
        <p:grpSpPr>
          <a:xfrm>
            <a:off x="456890" y="283172"/>
            <a:ext cx="512664" cy="512664"/>
            <a:chOff x="1190625" y="238125"/>
            <a:chExt cx="5210000" cy="5210000"/>
          </a:xfrm>
        </p:grpSpPr>
        <p:sp>
          <p:nvSpPr>
            <p:cNvPr id="230" name="Google Shape;230;p31"/>
            <p:cNvSpPr/>
            <p:nvPr/>
          </p:nvSpPr>
          <p:spPr>
            <a:xfrm>
              <a:off x="1274125" y="321625"/>
              <a:ext cx="5042975" cy="5042975"/>
            </a:xfrm>
            <a:custGeom>
              <a:rect b="b" l="l" r="r" t="t"/>
              <a:pathLst>
                <a:path extrusionOk="0" h="201719" w="201719">
                  <a:moveTo>
                    <a:pt x="100887" y="1"/>
                  </a:moveTo>
                  <a:cubicBezTo>
                    <a:pt x="45186" y="1"/>
                    <a:pt x="1" y="45186"/>
                    <a:pt x="1" y="100887"/>
                  </a:cubicBezTo>
                  <a:cubicBezTo>
                    <a:pt x="1" y="156588"/>
                    <a:pt x="45186" y="201719"/>
                    <a:pt x="100887" y="201719"/>
                  </a:cubicBezTo>
                  <a:cubicBezTo>
                    <a:pt x="156588" y="201719"/>
                    <a:pt x="201719" y="156588"/>
                    <a:pt x="201719" y="100887"/>
                  </a:cubicBezTo>
                  <a:cubicBezTo>
                    <a:pt x="201719" y="45186"/>
                    <a:pt x="156588" y="1"/>
                    <a:pt x="100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190625" y="238125"/>
              <a:ext cx="5210000" cy="5210000"/>
            </a:xfrm>
            <a:custGeom>
              <a:rect b="b" l="l" r="r" t="t"/>
              <a:pathLst>
                <a:path extrusionOk="0" h="208400" w="208400">
                  <a:moveTo>
                    <a:pt x="104227" y="6737"/>
                  </a:moveTo>
                  <a:cubicBezTo>
                    <a:pt x="157957" y="6737"/>
                    <a:pt x="201718" y="50443"/>
                    <a:pt x="201718" y="104227"/>
                  </a:cubicBezTo>
                  <a:cubicBezTo>
                    <a:pt x="201718" y="157957"/>
                    <a:pt x="157957" y="201718"/>
                    <a:pt x="104227" y="201718"/>
                  </a:cubicBezTo>
                  <a:cubicBezTo>
                    <a:pt x="50443" y="201718"/>
                    <a:pt x="6737" y="157957"/>
                    <a:pt x="6737" y="104227"/>
                  </a:cubicBezTo>
                  <a:cubicBezTo>
                    <a:pt x="6737" y="50443"/>
                    <a:pt x="50443" y="6737"/>
                    <a:pt x="104227" y="6737"/>
                  </a:cubicBezTo>
                  <a:close/>
                  <a:moveTo>
                    <a:pt x="104227" y="0"/>
                  </a:moveTo>
                  <a:cubicBezTo>
                    <a:pt x="46774" y="0"/>
                    <a:pt x="0" y="46774"/>
                    <a:pt x="0" y="104227"/>
                  </a:cubicBezTo>
                  <a:cubicBezTo>
                    <a:pt x="0" y="161681"/>
                    <a:pt x="46774" y="208400"/>
                    <a:pt x="104227" y="208400"/>
                  </a:cubicBezTo>
                  <a:cubicBezTo>
                    <a:pt x="161681" y="208400"/>
                    <a:pt x="208400" y="161681"/>
                    <a:pt x="208400" y="104227"/>
                  </a:cubicBezTo>
                  <a:cubicBezTo>
                    <a:pt x="208400" y="46774"/>
                    <a:pt x="161681" y="0"/>
                    <a:pt x="104227" y="0"/>
                  </a:cubicBezTo>
                  <a:close/>
                </a:path>
              </a:pathLst>
            </a:custGeom>
            <a:solidFill>
              <a:srgbClr val="211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327575" y="1759350"/>
              <a:ext cx="464200" cy="465575"/>
            </a:xfrm>
            <a:custGeom>
              <a:rect b="b" l="l" r="r" t="t"/>
              <a:pathLst>
                <a:path extrusionOk="0" h="18623" w="18568">
                  <a:moveTo>
                    <a:pt x="9256" y="0"/>
                  </a:moveTo>
                  <a:cubicBezTo>
                    <a:pt x="4108" y="0"/>
                    <a:pt x="0" y="4163"/>
                    <a:pt x="0" y="9311"/>
                  </a:cubicBezTo>
                  <a:cubicBezTo>
                    <a:pt x="0" y="14460"/>
                    <a:pt x="4108" y="18622"/>
                    <a:pt x="9256" y="18622"/>
                  </a:cubicBezTo>
                  <a:cubicBezTo>
                    <a:pt x="14405" y="18622"/>
                    <a:pt x="18567" y="14460"/>
                    <a:pt x="18567" y="9311"/>
                  </a:cubicBezTo>
                  <a:cubicBezTo>
                    <a:pt x="18567" y="4163"/>
                    <a:pt x="14405" y="0"/>
                    <a:pt x="9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2791275" y="1759350"/>
              <a:ext cx="465550" cy="465575"/>
            </a:xfrm>
            <a:custGeom>
              <a:rect b="b" l="l" r="r" t="t"/>
              <a:pathLst>
                <a:path extrusionOk="0" h="18623" w="18622">
                  <a:moveTo>
                    <a:pt x="9311" y="0"/>
                  </a:moveTo>
                  <a:cubicBezTo>
                    <a:pt x="4163" y="0"/>
                    <a:pt x="0" y="4163"/>
                    <a:pt x="0" y="9311"/>
                  </a:cubicBezTo>
                  <a:cubicBezTo>
                    <a:pt x="0" y="14460"/>
                    <a:pt x="4163" y="18622"/>
                    <a:pt x="9311" y="18622"/>
                  </a:cubicBezTo>
                  <a:cubicBezTo>
                    <a:pt x="14459" y="18622"/>
                    <a:pt x="18622" y="14460"/>
                    <a:pt x="18622" y="9311"/>
                  </a:cubicBezTo>
                  <a:cubicBezTo>
                    <a:pt x="18622" y="4163"/>
                    <a:pt x="14459" y="0"/>
                    <a:pt x="9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073325" y="3229925"/>
              <a:ext cx="1400775" cy="701075"/>
            </a:xfrm>
            <a:custGeom>
              <a:rect b="b" l="l" r="r" t="t"/>
              <a:pathLst>
                <a:path extrusionOk="0" h="28043" w="56031">
                  <a:moveTo>
                    <a:pt x="1" y="0"/>
                  </a:moveTo>
                  <a:cubicBezTo>
                    <a:pt x="56" y="15446"/>
                    <a:pt x="12543" y="27988"/>
                    <a:pt x="27988" y="28043"/>
                  </a:cubicBezTo>
                  <a:cubicBezTo>
                    <a:pt x="43433" y="27988"/>
                    <a:pt x="55976" y="15500"/>
                    <a:pt x="56030" y="0"/>
                  </a:cubicBezTo>
                  <a:lnTo>
                    <a:pt x="52635" y="0"/>
                  </a:lnTo>
                  <a:cubicBezTo>
                    <a:pt x="52635" y="13638"/>
                    <a:pt x="41626" y="24647"/>
                    <a:pt x="27988" y="24647"/>
                  </a:cubicBezTo>
                  <a:cubicBezTo>
                    <a:pt x="14405" y="24647"/>
                    <a:pt x="3342" y="13638"/>
                    <a:pt x="3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31"/>
          <p:cNvSpPr txBox="1"/>
          <p:nvPr/>
        </p:nvSpPr>
        <p:spPr>
          <a:xfrm>
            <a:off x="456900" y="1384800"/>
            <a:ext cx="8402400" cy="3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Input:</a:t>
            </a:r>
            <a:r>
              <a:rPr lang="en" sz="1500"/>
              <a:t> Fashion item photo or descriptive term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b="1" lang="en" sz="1500"/>
              <a:t>Output:</a:t>
            </a:r>
            <a:r>
              <a:rPr lang="en" sz="1500"/>
              <a:t> Polished, stylish, and ready-to-publish product description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Pipeline Components:</a:t>
            </a:r>
            <a:br>
              <a:rPr b="1" lang="en" sz="1500"/>
            </a:br>
            <a:r>
              <a:rPr lang="en" sz="1500"/>
              <a:t> </a:t>
            </a:r>
            <a:r>
              <a:rPr lang="en" sz="1500"/>
              <a:t>🔄 </a:t>
            </a:r>
            <a:r>
              <a:rPr b="1" lang="en" sz="1500"/>
              <a:t>Input Handling</a:t>
            </a:r>
            <a:r>
              <a:rPr lang="en" sz="1500"/>
              <a:t> (image or keyword interpretation)</a:t>
            </a:r>
            <a:br>
              <a:rPr lang="en" sz="1500"/>
            </a:br>
            <a:r>
              <a:rPr lang="en" sz="1500"/>
              <a:t> 🤖 </a:t>
            </a:r>
            <a:r>
              <a:rPr b="1" lang="en" sz="1500"/>
              <a:t>Description Generation</a:t>
            </a:r>
            <a:r>
              <a:rPr lang="en" sz="1500"/>
              <a:t> (using a lightweight model like DistilGPT-2)</a:t>
            </a:r>
            <a:br>
              <a:rPr lang="en" sz="1500"/>
            </a:br>
            <a:r>
              <a:rPr lang="en" sz="1500"/>
              <a:t> ✨ </a:t>
            </a:r>
            <a:r>
              <a:rPr b="1" lang="en" sz="1500"/>
              <a:t>Content Review</a:t>
            </a:r>
            <a:r>
              <a:rPr lang="en" sz="1500"/>
              <a:t> (via NLP tools such as spaCy or LanguageTool)</a:t>
            </a:r>
            <a:br>
              <a:rPr lang="en" sz="1500"/>
            </a:br>
            <a:r>
              <a:rPr lang="en" sz="1500"/>
              <a:t> 🛡️ </a:t>
            </a:r>
            <a:r>
              <a:rPr b="1" lang="en" sz="1500"/>
              <a:t>Ethical Screening</a:t>
            </a:r>
            <a:r>
              <a:rPr lang="en" sz="1500"/>
              <a:t> (custom blocklist for sensitive terms or stereotypes)</a:t>
            </a:r>
            <a:br>
              <a:rPr lang="en" sz="1500"/>
            </a:br>
            <a:r>
              <a:rPr lang="en" sz="1500"/>
              <a:t> ✅ </a:t>
            </a:r>
            <a:r>
              <a:rPr b="1" lang="en" sz="1500"/>
              <a:t>Final Text Formatting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9"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17484"/>
          <a:stretch/>
        </p:blipFill>
        <p:spPr>
          <a:xfrm>
            <a:off x="249676" y="1473301"/>
            <a:ext cx="6091200" cy="291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6694900" y="1301500"/>
            <a:ext cx="21033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Uses small, fast models (DistilGPT2)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No GPU dependency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Suitable for lightweight deployments (local machine, small server, edge device)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BART: understands text deeply and generates clear, natural summaries.</a:t>
            </a:r>
            <a:endParaRPr sz="1200">
              <a:solidFill>
                <a:srgbClr val="1F2328"/>
              </a:solidFill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5" y="4506500"/>
            <a:ext cx="5281826" cy="3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13225" y="2127150"/>
            <a:ext cx="47889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Workflow.</a:t>
            </a:r>
            <a:endParaRPr/>
          </a:p>
        </p:txBody>
      </p:sp>
      <p:sp>
        <p:nvSpPr>
          <p:cNvPr id="249" name="Google Shape;249;p33"/>
          <p:cNvSpPr txBox="1"/>
          <p:nvPr>
            <p:ph idx="2" type="title"/>
          </p:nvPr>
        </p:nvSpPr>
        <p:spPr>
          <a:xfrm>
            <a:off x="835625" y="1005450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0" name="Google Shape;250;p33"/>
          <p:cNvSpPr txBox="1"/>
          <p:nvPr>
            <p:ph idx="1" type="subTitle"/>
          </p:nvPr>
        </p:nvSpPr>
        <p:spPr>
          <a:xfrm>
            <a:off x="713225" y="3647650"/>
            <a:ext cx="432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-9356" r="20238" t="0"/>
          <a:stretch/>
        </p:blipFill>
        <p:spPr>
          <a:xfrm>
            <a:off x="6068575" y="-17175"/>
            <a:ext cx="3075423" cy="51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/>
          <p:nvPr/>
        </p:nvSpPr>
        <p:spPr>
          <a:xfrm>
            <a:off x="5104900" y="-17175"/>
            <a:ext cx="1297500" cy="517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3729" l="0" r="0" t="3720"/>
          <a:stretch/>
        </p:blipFill>
        <p:spPr>
          <a:xfrm>
            <a:off x="5280400" y="2064300"/>
            <a:ext cx="946500" cy="1314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3"/>
          <p:cNvSpPr txBox="1"/>
          <p:nvPr/>
        </p:nvSpPr>
        <p:spPr>
          <a:xfrm rot="-5400000">
            <a:off x="5061550" y="969875"/>
            <a:ext cx="1384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@modernclothing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 rot="-5400000">
            <a:off x="5061550" y="3960325"/>
            <a:ext cx="1384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@modernclothing</a:t>
            </a:r>
            <a:endParaRPr b="0" i="0" sz="12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1424100" y="463300"/>
            <a:ext cx="62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descr="Image"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713" y="1224825"/>
            <a:ext cx="4956574" cy="3304375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050625" y="785700"/>
            <a:ext cx="4446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STEPS.</a:t>
            </a:r>
            <a:endParaRPr/>
          </a:p>
        </p:txBody>
      </p:sp>
      <p:sp>
        <p:nvSpPr>
          <p:cNvPr id="267" name="Google Shape;267;p35"/>
          <p:cNvSpPr txBox="1"/>
          <p:nvPr>
            <p:ph idx="2" type="title"/>
          </p:nvPr>
        </p:nvSpPr>
        <p:spPr>
          <a:xfrm>
            <a:off x="1646775" y="904800"/>
            <a:ext cx="1185900" cy="8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32282" l="0" r="0" t="25896"/>
          <a:stretch/>
        </p:blipFill>
        <p:spPr>
          <a:xfrm>
            <a:off x="0" y="2594650"/>
            <a:ext cx="9143997" cy="25488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Clothing Catalog by Slidesgo">
  <a:themeElements>
    <a:clrScheme name="Simple Light">
      <a:dk1>
        <a:srgbClr val="22201F"/>
      </a:dk1>
      <a:lt1>
        <a:srgbClr val="EBDECC"/>
      </a:lt1>
      <a:dk2>
        <a:srgbClr val="ECAE7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220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